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7302989-5311-4EA5-A630-549D19A1591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302989-5311-4EA5-A630-549D19A15916}"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302989-5311-4EA5-A630-549D19A1591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1C08A4-1B8E-4194-9E5F-0C438A10E6AD}" type="datetimeFigureOut">
              <a:rPr lang="en-US" smtClean="0"/>
              <a:t>4/24/2012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7302989-5311-4EA5-A630-549D19A15916}"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1C08A4-1B8E-4194-9E5F-0C438A10E6AD}" type="datetimeFigureOut">
              <a:rPr lang="en-US" smtClean="0"/>
              <a:t>4/24/2012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302989-5311-4EA5-A630-549D19A15916}"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762000"/>
          </a:xfrm>
        </p:spPr>
        <p:txBody>
          <a:bodyPr>
            <a:normAutofit fontScale="90000"/>
          </a:bodyPr>
          <a:lstStyle/>
          <a:p>
            <a:r>
              <a:rPr lang="en-US" dirty="0" smtClean="0"/>
              <a:t>Feeding your bees</a:t>
            </a:r>
            <a:endParaRPr lang="en-US" dirty="0"/>
          </a:p>
        </p:txBody>
      </p:sp>
      <p:sp>
        <p:nvSpPr>
          <p:cNvPr id="3" name="Subtitle 2"/>
          <p:cNvSpPr>
            <a:spLocks noGrp="1"/>
          </p:cNvSpPr>
          <p:nvPr>
            <p:ph type="subTitle" idx="1"/>
          </p:nvPr>
        </p:nvSpPr>
        <p:spPr>
          <a:xfrm>
            <a:off x="1371600" y="2362200"/>
            <a:ext cx="6400800" cy="533400"/>
          </a:xfrm>
        </p:spPr>
        <p:txBody>
          <a:bodyPr/>
          <a:lstStyle/>
          <a:p>
            <a:r>
              <a:rPr lang="en-US" dirty="0" smtClean="0"/>
              <a:t>What, When and How to Feed</a:t>
            </a:r>
            <a:endParaRPr lang="en-US" dirty="0"/>
          </a:p>
        </p:txBody>
      </p:sp>
    </p:spTree>
    <p:extLst>
      <p:ext uri="{BB962C8B-B14F-4D97-AF65-F5344CB8AC3E}">
        <p14:creationId xmlns:p14="http://schemas.microsoft.com/office/powerpoint/2010/main" val="1307791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and When to Feed</a:t>
            </a:r>
            <a:endParaRPr lang="en-US" dirty="0"/>
          </a:p>
        </p:txBody>
      </p:sp>
      <p:sp>
        <p:nvSpPr>
          <p:cNvPr id="3" name="Content Placeholder 2"/>
          <p:cNvSpPr>
            <a:spLocks noGrp="1"/>
          </p:cNvSpPr>
          <p:nvPr>
            <p:ph idx="1"/>
          </p:nvPr>
        </p:nvSpPr>
        <p:spPr/>
        <p:txBody>
          <a:bodyPr>
            <a:normAutofit lnSpcReduction="10000"/>
          </a:bodyPr>
          <a:lstStyle/>
          <a:p>
            <a:pPr marL="137160" indent="0" algn="ctr">
              <a:buNone/>
            </a:pPr>
            <a:r>
              <a:rPr lang="en-US" sz="1400" u="sng" dirty="0" smtClean="0"/>
              <a:t>Early Spring (January – February in bee time)</a:t>
            </a:r>
          </a:p>
          <a:p>
            <a:pPr marL="137160" indent="0">
              <a:buNone/>
            </a:pPr>
            <a:r>
              <a:rPr lang="en-US" sz="1400" dirty="0" smtClean="0"/>
              <a:t>The queen starts to lay again about mid to late January. This is a time when the bees are in need of protein to raise new bees. If the weather cooperates and there is a day in the mid to upper 50’s to 60’s this may be a good time to add a </a:t>
            </a:r>
            <a:r>
              <a:rPr lang="en-US" sz="1400" u="sng" dirty="0" smtClean="0"/>
              <a:t>pollen patty</a:t>
            </a:r>
            <a:r>
              <a:rPr lang="en-US" sz="1400" dirty="0" smtClean="0"/>
              <a:t>.  </a:t>
            </a:r>
          </a:p>
          <a:p>
            <a:pPr marL="137160" indent="0">
              <a:buNone/>
            </a:pPr>
            <a:endParaRPr lang="en-US" sz="1400" dirty="0"/>
          </a:p>
          <a:p>
            <a:pPr marL="137160" indent="0" algn="ctr">
              <a:buNone/>
            </a:pPr>
            <a:r>
              <a:rPr lang="en-US" sz="1400" u="sng" dirty="0" smtClean="0"/>
              <a:t>Late February to Early March</a:t>
            </a:r>
          </a:p>
          <a:p>
            <a:pPr marL="137160" indent="0">
              <a:buNone/>
            </a:pPr>
            <a:r>
              <a:rPr lang="en-US" sz="1400" dirty="0" smtClean="0"/>
              <a:t>This is a time when most colonies starve. The bees are trying to raise more and more bees and consuming lots of honey. If you in inspect your hives and the bees are at the top of the hive they may be running out of food. If this is the case you can purchase a product called </a:t>
            </a:r>
            <a:r>
              <a:rPr lang="en-US" sz="1400" u="sng" dirty="0" smtClean="0"/>
              <a:t>Mega Bee Winter Patties</a:t>
            </a:r>
            <a:r>
              <a:rPr lang="en-US" sz="1400" dirty="0" smtClean="0"/>
              <a:t> or you could also make </a:t>
            </a:r>
            <a:r>
              <a:rPr lang="en-US" sz="1400" u="sng" dirty="0" smtClean="0"/>
              <a:t>Candy Boards</a:t>
            </a:r>
            <a:r>
              <a:rPr lang="en-US" sz="1400" dirty="0" smtClean="0"/>
              <a:t>. </a:t>
            </a:r>
          </a:p>
          <a:p>
            <a:pPr marL="137160" indent="0">
              <a:buNone/>
            </a:pPr>
            <a:endParaRPr lang="en-US" sz="1400" dirty="0"/>
          </a:p>
          <a:p>
            <a:pPr marL="137160" indent="0" algn="ctr">
              <a:buNone/>
            </a:pPr>
            <a:r>
              <a:rPr lang="en-US" sz="1400" u="sng" dirty="0" smtClean="0"/>
              <a:t>Mid to late March</a:t>
            </a:r>
          </a:p>
          <a:p>
            <a:pPr marL="137160" indent="0">
              <a:buNone/>
            </a:pPr>
            <a:r>
              <a:rPr lang="en-US" sz="1400" dirty="0" smtClean="0"/>
              <a:t>Feed </a:t>
            </a:r>
            <a:r>
              <a:rPr lang="en-US" sz="1400" u="sng" dirty="0" smtClean="0"/>
              <a:t>1:1 Sugar Syrup</a:t>
            </a:r>
            <a:r>
              <a:rPr lang="en-US" sz="1400" dirty="0" smtClean="0"/>
              <a:t> w/HBH (Honey Bee Healthy)  to help simulate the queen to lay usually around the time Maple trees bloom.  Feed until there is a steady supply of nectar and pollen coming in.</a:t>
            </a:r>
          </a:p>
          <a:p>
            <a:pPr marL="137160" indent="0">
              <a:buNone/>
            </a:pPr>
            <a:endParaRPr lang="en-US" sz="1400" dirty="0"/>
          </a:p>
          <a:p>
            <a:pPr marL="137160" indent="0" algn="ctr">
              <a:buNone/>
            </a:pPr>
            <a:r>
              <a:rPr lang="en-US" sz="1400" u="sng" dirty="0" smtClean="0"/>
              <a:t>Fall</a:t>
            </a:r>
          </a:p>
          <a:p>
            <a:pPr marL="137160" indent="0">
              <a:buNone/>
            </a:pPr>
            <a:r>
              <a:rPr lang="en-US" sz="1400" dirty="0" smtClean="0"/>
              <a:t>Honey bees need 60 to 80 lbs. of honey to survive the winter. How much honey is that? 13 – 18 frames of honey for a medium configuration. 10 to 13 frames of honey in a deep configuration. Feed 2:1 Sugar Syrup (sugar : water) in late August to September to get the correct amount of honey. Pollen patties are also good to feed in the fall. </a:t>
            </a:r>
          </a:p>
          <a:p>
            <a:pPr marL="137160" indent="0">
              <a:buNone/>
            </a:pPr>
            <a:endParaRPr lang="en-US" sz="1400" dirty="0"/>
          </a:p>
          <a:p>
            <a:pPr marL="137160" indent="0">
              <a:buNone/>
            </a:pPr>
            <a:endParaRPr lang="en-US" sz="1400" dirty="0" smtClean="0"/>
          </a:p>
          <a:p>
            <a:pPr marL="137160" indent="0">
              <a:buNone/>
            </a:pPr>
            <a:endParaRPr lang="en-US" sz="1400" dirty="0"/>
          </a:p>
          <a:p>
            <a:pPr marL="137160" indent="0">
              <a:buNone/>
            </a:pPr>
            <a:endParaRPr lang="en-US" sz="1400" dirty="0"/>
          </a:p>
        </p:txBody>
      </p:sp>
    </p:spTree>
    <p:extLst>
      <p:ext uri="{BB962C8B-B14F-4D97-AF65-F5344CB8AC3E}">
        <p14:creationId xmlns:p14="http://schemas.microsoft.com/office/powerpoint/2010/main" val="906957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Feeder Types</a:t>
            </a:r>
            <a:endParaRPr lang="en-US" dirty="0"/>
          </a:p>
        </p:txBody>
      </p:sp>
      <p:sp>
        <p:nvSpPr>
          <p:cNvPr id="3" name="Content Placeholder 2"/>
          <p:cNvSpPr>
            <a:spLocks noGrp="1"/>
          </p:cNvSpPr>
          <p:nvPr>
            <p:ph idx="1"/>
          </p:nvPr>
        </p:nvSpPr>
        <p:spPr/>
        <p:txBody>
          <a:bodyPr/>
          <a:lstStyle/>
          <a:p>
            <a:pPr lvl="1"/>
            <a:r>
              <a:rPr lang="en-US" dirty="0" smtClean="0"/>
              <a:t>Boardman </a:t>
            </a:r>
          </a:p>
          <a:p>
            <a:pPr lvl="1"/>
            <a:r>
              <a:rPr lang="en-US" dirty="0" smtClean="0"/>
              <a:t>Hive Top</a:t>
            </a:r>
          </a:p>
          <a:p>
            <a:pPr lvl="1"/>
            <a:r>
              <a:rPr lang="en-US" dirty="0" smtClean="0"/>
              <a:t>Division Board</a:t>
            </a:r>
          </a:p>
          <a:p>
            <a:pPr lvl="1"/>
            <a:r>
              <a:rPr lang="en-US" dirty="0" smtClean="0"/>
              <a:t>Pail Feeder</a:t>
            </a:r>
          </a:p>
          <a:p>
            <a:pPr lvl="1"/>
            <a:r>
              <a:rPr lang="en-US" dirty="0" smtClean="0"/>
              <a:t>Baggie Feeder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395351"/>
            <a:ext cx="38100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4627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856488"/>
          </a:xfrm>
        </p:spPr>
        <p:txBody>
          <a:bodyPr>
            <a:normAutofit/>
          </a:bodyPr>
          <a:lstStyle/>
          <a:p>
            <a:r>
              <a:rPr lang="en-US" dirty="0">
                <a:effectLst/>
              </a:rPr>
              <a:t>Bee Feeding </a:t>
            </a:r>
            <a:r>
              <a:rPr lang="en-US" dirty="0" smtClean="0">
                <a:effectLst/>
              </a:rPr>
              <a:t>Recipes</a:t>
            </a:r>
            <a:endParaRPr lang="en-US" dirty="0"/>
          </a:p>
        </p:txBody>
      </p:sp>
      <p:sp>
        <p:nvSpPr>
          <p:cNvPr id="3" name="Content Placeholder 2"/>
          <p:cNvSpPr>
            <a:spLocks noGrp="1"/>
          </p:cNvSpPr>
          <p:nvPr>
            <p:ph idx="1"/>
          </p:nvPr>
        </p:nvSpPr>
        <p:spPr>
          <a:xfrm>
            <a:off x="304800" y="1600200"/>
            <a:ext cx="8382000" cy="4724400"/>
          </a:xfrm>
        </p:spPr>
        <p:txBody>
          <a:bodyPr>
            <a:noAutofit/>
          </a:bodyPr>
          <a:lstStyle/>
          <a:p>
            <a:pPr marL="137160" indent="0">
              <a:buNone/>
            </a:pPr>
            <a:r>
              <a:rPr lang="en-US" sz="1000" u="sng" dirty="0"/>
              <a:t>Spring Feeding Syrup</a:t>
            </a:r>
            <a:endParaRPr lang="en-US" sz="1000" dirty="0"/>
          </a:p>
          <a:p>
            <a:pPr marL="137160" indent="0">
              <a:buNone/>
            </a:pPr>
            <a:r>
              <a:rPr lang="en-US" sz="1000" dirty="0"/>
              <a:t> </a:t>
            </a:r>
            <a:r>
              <a:rPr lang="en-US" sz="1000" dirty="0" smtClean="0"/>
              <a:t>2 </a:t>
            </a:r>
            <a:r>
              <a:rPr lang="en-US" sz="1000" dirty="0"/>
              <a:t>½ quarts water</a:t>
            </a:r>
          </a:p>
          <a:p>
            <a:pPr marL="137160" indent="0">
              <a:buNone/>
            </a:pPr>
            <a:r>
              <a:rPr lang="en-US" sz="1000" dirty="0"/>
              <a:t>5 lbs. white granulated sugar</a:t>
            </a:r>
          </a:p>
          <a:p>
            <a:pPr marL="137160" indent="0">
              <a:buNone/>
            </a:pPr>
            <a:r>
              <a:rPr lang="en-US" sz="1000" dirty="0"/>
              <a:t>20 ml, Honey B Healthy (advised but not mandatory)</a:t>
            </a:r>
          </a:p>
          <a:p>
            <a:pPr marL="137160" indent="0">
              <a:buNone/>
            </a:pPr>
            <a:r>
              <a:rPr lang="en-US" sz="1000" dirty="0"/>
              <a:t> </a:t>
            </a:r>
          </a:p>
          <a:p>
            <a:pPr marL="137160" indent="0">
              <a:buNone/>
            </a:pPr>
            <a:r>
              <a:rPr lang="en-US" sz="1000" dirty="0"/>
              <a:t>Bring water to a rolling boil then remove from the heat. Add sugar, </a:t>
            </a:r>
            <a:r>
              <a:rPr lang="en-US" sz="1000" dirty="0" smtClean="0"/>
              <a:t>mixing thoroughly</a:t>
            </a:r>
            <a:r>
              <a:rPr lang="en-US" sz="1000" dirty="0"/>
              <a:t>. Do not allow this to remain on the heat as you will caramelize the </a:t>
            </a:r>
            <a:r>
              <a:rPr lang="en-US" sz="1000" dirty="0" smtClean="0"/>
              <a:t>sugar which </a:t>
            </a:r>
            <a:r>
              <a:rPr lang="en-US" sz="1000" dirty="0"/>
              <a:t>will cause your bees to become ill. Stir in Honey B Healthy and allow mixture </a:t>
            </a:r>
            <a:r>
              <a:rPr lang="en-US" sz="1000" dirty="0" smtClean="0"/>
              <a:t>to cool </a:t>
            </a:r>
            <a:r>
              <a:rPr lang="en-US" sz="1000" dirty="0"/>
              <a:t>before feeding to bees. If medications are to be added, wait until mixture cools </a:t>
            </a:r>
            <a:r>
              <a:rPr lang="en-US" sz="1000" dirty="0" smtClean="0"/>
              <a:t>and </a:t>
            </a:r>
            <a:r>
              <a:rPr lang="en-US" sz="1000" i="1" u="sng" dirty="0" smtClean="0"/>
              <a:t>always</a:t>
            </a:r>
            <a:r>
              <a:rPr lang="en-US" sz="1000" i="1" dirty="0" smtClean="0"/>
              <a:t> </a:t>
            </a:r>
            <a:r>
              <a:rPr lang="en-US" sz="1000" dirty="0"/>
              <a:t>follow the application directions for the </a:t>
            </a:r>
            <a:r>
              <a:rPr lang="en-US" sz="1000" dirty="0" smtClean="0"/>
              <a:t>medication. Once </a:t>
            </a:r>
            <a:r>
              <a:rPr lang="en-US" sz="1000" dirty="0"/>
              <a:t>you begin feeding, do not stop until bees are able to forage for </a:t>
            </a:r>
            <a:r>
              <a:rPr lang="en-US" sz="1000" dirty="0" smtClean="0"/>
              <a:t>themselves naturally</a:t>
            </a:r>
            <a:r>
              <a:rPr lang="en-US" sz="1000" dirty="0"/>
              <a:t>. This recipe will make one gallon of syrup.</a:t>
            </a:r>
          </a:p>
          <a:p>
            <a:pPr marL="137160" indent="0">
              <a:buNone/>
            </a:pPr>
            <a:r>
              <a:rPr lang="en-US" sz="1000" dirty="0"/>
              <a:t>  </a:t>
            </a:r>
          </a:p>
          <a:p>
            <a:pPr marL="137160" indent="0">
              <a:buNone/>
            </a:pPr>
            <a:r>
              <a:rPr lang="en-US" sz="1000" u="sng" dirty="0"/>
              <a:t>Winter feeding Syrup</a:t>
            </a:r>
            <a:endParaRPr lang="en-US" sz="1000" dirty="0"/>
          </a:p>
          <a:p>
            <a:pPr marL="137160" indent="0">
              <a:buNone/>
            </a:pPr>
            <a:r>
              <a:rPr lang="en-US" sz="1000" dirty="0"/>
              <a:t> </a:t>
            </a:r>
            <a:r>
              <a:rPr lang="en-US" sz="1000" dirty="0" smtClean="0"/>
              <a:t>2 </a:t>
            </a:r>
            <a:r>
              <a:rPr lang="en-US" sz="1000" dirty="0"/>
              <a:t>½ quarts water</a:t>
            </a:r>
          </a:p>
          <a:p>
            <a:pPr marL="137160" indent="0">
              <a:buNone/>
            </a:pPr>
            <a:r>
              <a:rPr lang="en-US" sz="1000" dirty="0"/>
              <a:t>10 lbs. White granulated sugar</a:t>
            </a:r>
          </a:p>
          <a:p>
            <a:pPr marL="137160" indent="0">
              <a:buNone/>
            </a:pPr>
            <a:r>
              <a:rPr lang="en-US" sz="1000" dirty="0"/>
              <a:t>20 ml, Honey B Healthy (advised but not mandatory)</a:t>
            </a:r>
          </a:p>
          <a:p>
            <a:pPr marL="137160" indent="0">
              <a:buNone/>
            </a:pPr>
            <a:r>
              <a:rPr lang="en-US" sz="1000" dirty="0"/>
              <a:t> </a:t>
            </a:r>
          </a:p>
          <a:p>
            <a:pPr marL="137160" indent="0">
              <a:buNone/>
            </a:pPr>
            <a:r>
              <a:rPr lang="en-US" sz="1000" dirty="0"/>
              <a:t>Use the same method as for the above feeding. This recipe will make one gallon of syrup.</a:t>
            </a:r>
          </a:p>
          <a:p>
            <a:pPr marL="137160" indent="0">
              <a:buNone/>
            </a:pPr>
            <a:r>
              <a:rPr lang="en-US" sz="1000" dirty="0"/>
              <a:t> </a:t>
            </a:r>
          </a:p>
          <a:p>
            <a:pPr marL="137160" indent="0">
              <a:buNone/>
            </a:pPr>
            <a:r>
              <a:rPr lang="en-US" sz="1000" dirty="0"/>
              <a:t> </a:t>
            </a:r>
            <a:r>
              <a:rPr lang="en-US" sz="1000" u="sng" dirty="0" smtClean="0"/>
              <a:t>Sugar </a:t>
            </a:r>
            <a:r>
              <a:rPr lang="en-US" sz="1000" u="sng" dirty="0"/>
              <a:t>Candy for Candy Board</a:t>
            </a:r>
            <a:endParaRPr lang="en-US" sz="1000" dirty="0"/>
          </a:p>
          <a:p>
            <a:pPr marL="137160" indent="0">
              <a:buNone/>
            </a:pPr>
            <a:r>
              <a:rPr lang="en-US" sz="1000" dirty="0"/>
              <a:t> </a:t>
            </a:r>
            <a:r>
              <a:rPr lang="en-US" sz="1000" dirty="0" smtClean="0"/>
              <a:t>7 </a:t>
            </a:r>
            <a:r>
              <a:rPr lang="en-US" sz="1000" dirty="0"/>
              <a:t>lbs. of sugar</a:t>
            </a:r>
          </a:p>
          <a:p>
            <a:pPr marL="137160" indent="0">
              <a:buNone/>
            </a:pPr>
            <a:r>
              <a:rPr lang="en-US" sz="1000" dirty="0"/>
              <a:t>1 lb. of water (2 cups),</a:t>
            </a:r>
          </a:p>
          <a:p>
            <a:pPr marL="137160" indent="0">
              <a:buNone/>
            </a:pPr>
            <a:r>
              <a:rPr lang="en-US" sz="1000" dirty="0"/>
              <a:t>1 1/2 lbs. (about 1 1/8 cups) HFCS (or 2:1 sugar water) </a:t>
            </a:r>
          </a:p>
          <a:p>
            <a:pPr marL="137160" indent="0">
              <a:buNone/>
            </a:pPr>
            <a:r>
              <a:rPr lang="en-US" sz="1000" dirty="0"/>
              <a:t>1 lb. pollen substitute</a:t>
            </a:r>
          </a:p>
          <a:p>
            <a:pPr marL="137160" indent="0">
              <a:buNone/>
            </a:pPr>
            <a:r>
              <a:rPr lang="en-US" sz="1000" dirty="0"/>
              <a:t> </a:t>
            </a:r>
          </a:p>
          <a:p>
            <a:pPr marL="137160" indent="0">
              <a:buNone/>
            </a:pPr>
            <a:r>
              <a:rPr lang="en-US" sz="1000" dirty="0"/>
              <a:t>Bring to a slow boil while stirring until candy consistency is reached about 220 to 230 degrees F. Take the candy off the heat and stir in a 1 lb. of pollen substitute with a whisk. Pour mixture into a mold and allow to cool. </a:t>
            </a:r>
          </a:p>
          <a:p>
            <a:pPr marL="137160" indent="0">
              <a:buNone/>
            </a:pPr>
            <a:endParaRPr lang="en-US" sz="1000" dirty="0"/>
          </a:p>
        </p:txBody>
      </p:sp>
    </p:spTree>
    <p:extLst>
      <p:ext uri="{BB962C8B-B14F-4D97-AF65-F5344CB8AC3E}">
        <p14:creationId xmlns:p14="http://schemas.microsoft.com/office/powerpoint/2010/main" val="4056502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297</Words>
  <Application>Microsoft Office PowerPoint</Application>
  <PresentationFormat>On-screen Show (4:3)</PresentationFormat>
  <Paragraphs>44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Feeding your bees</vt:lpstr>
      <vt:lpstr>What and When to Feed</vt:lpstr>
      <vt:lpstr>Feeder Types</vt:lpstr>
      <vt:lpstr>Bee Feeding Recipes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Feeding your bees</dc:title>
  <dc:creator>Joseph</dc:creator>
  <cp:lastModifiedBy>Joseph</cp:lastModifiedBy>
  <cp:revision>15</cp:revision>
  <dcterms:created xsi:type="dcterms:W3CDTF">2012-04-20T18:39:00Z</dcterms:created>
  <dcterms:modified xsi:type="dcterms:W3CDTF">2012-04-24T12:00:15Z</dcterms:modified>
</cp:coreProperties>
</file>